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88" r:id="rId2"/>
    <p:sldId id="363" r:id="rId3"/>
    <p:sldId id="389" r:id="rId4"/>
    <p:sldId id="390" r:id="rId5"/>
    <p:sldId id="391" r:id="rId6"/>
    <p:sldId id="392" r:id="rId7"/>
    <p:sldId id="393" r:id="rId8"/>
    <p:sldId id="394" r:id="rId9"/>
    <p:sldId id="395" r:id="rId10"/>
    <p:sldId id="396" r:id="rId11"/>
    <p:sldId id="397" r:id="rId12"/>
    <p:sldId id="268" r:id="rId13"/>
    <p:sldId id="262" r:id="rId14"/>
    <p:sldId id="291" r:id="rId15"/>
    <p:sldId id="398" r:id="rId16"/>
    <p:sldId id="399" r:id="rId17"/>
    <p:sldId id="400" r:id="rId18"/>
    <p:sldId id="401" r:id="rId19"/>
    <p:sldId id="402" r:id="rId20"/>
    <p:sldId id="403" r:id="rId21"/>
    <p:sldId id="411" r:id="rId22"/>
    <p:sldId id="408" r:id="rId23"/>
    <p:sldId id="299" r:id="rId24"/>
    <p:sldId id="405" r:id="rId25"/>
    <p:sldId id="409" r:id="rId26"/>
    <p:sldId id="406" r:id="rId27"/>
    <p:sldId id="407" r:id="rId28"/>
    <p:sldId id="300" r:id="rId29"/>
    <p:sldId id="301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410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FF00FF"/>
    <a:srgbClr val="FF0000"/>
    <a:srgbClr val="CC0066"/>
    <a:srgbClr val="FF7C80"/>
    <a:srgbClr val="FFFF00"/>
    <a:srgbClr val="CCFFFF"/>
    <a:srgbClr val="FF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670" autoAdjust="0"/>
    <p:restoredTop sz="90909" autoAdjust="0"/>
  </p:normalViewPr>
  <p:slideViewPr>
    <p:cSldViewPr>
      <p:cViewPr>
        <p:scale>
          <a:sx n="70" d="100"/>
          <a:sy n="70" d="100"/>
        </p:scale>
        <p:origin x="-2814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EB6FC-AD42-4E2C-8A9A-3D9B352ACF52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A8A23-1C39-44A8-BFFC-124B88D60E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Запомните! Не зажигайте фейерверки, свечи или бенгальские огни без взрослых. Не применяйте средства пиротехники в помещении</a:t>
            </a:r>
          </a:p>
          <a:p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0C0AA9-C90C-4597-9B9A-4D4A86F0BF64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Запомните! Не зажигайте фейерверки, свечи или бенгальские огни без взрослых. Не применяйте средства пиротехники в помещении</a:t>
            </a:r>
          </a:p>
          <a:p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0C0AA9-C90C-4597-9B9A-4D4A86F0BF64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Запомните! Не зажигайте фейерверки, свечи или бенгальские огни без взрослых. Не применяйте средства пиротехники в помещении</a:t>
            </a:r>
          </a:p>
          <a:p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0C0AA9-C90C-4597-9B9A-4D4A86F0BF64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Запомните! Не зажигайте фейерверки, свечи или бенгальские огни без взрослых. Не применяйте средства пиротехники в помещении</a:t>
            </a:r>
          </a:p>
          <a:p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0C0AA9-C90C-4597-9B9A-4D4A86F0BF64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Запомните! Не зажигайте фейерверки, свечи или бенгальские огни без взрослых. Не применяйте средства пиротехники в помещении</a:t>
            </a:r>
          </a:p>
          <a:p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0C0AA9-C90C-4597-9B9A-4D4A86F0BF64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Запомните! Не зажигайте фейерверки, свечи или бенгальские огни без взрослых. Не применяйте средства пиротехники в помещении</a:t>
            </a:r>
          </a:p>
          <a:p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0C0AA9-C90C-4597-9B9A-4D4A86F0BF64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Запомните! Не зажигайте фейерверки, свечи или бенгальские огни без взрослых. Не применяйте средства пиротехники в помещении</a:t>
            </a:r>
          </a:p>
          <a:p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0C0AA9-C90C-4597-9B9A-4D4A86F0BF64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Запомните! Не зажигайте фейерверки, свечи или бенгальские огни без взрослых. Не применяйте средства пиротехники в помещении</a:t>
            </a:r>
          </a:p>
          <a:p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0C0AA9-C90C-4597-9B9A-4D4A86F0BF64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Запомните! Не зажигайте фейерверки, свечи или бенгальские огни без взрослых. Не применяйте средства пиротехники в помещении</a:t>
            </a:r>
          </a:p>
          <a:p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0C0AA9-C90C-4597-9B9A-4D4A86F0BF64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Запомните! Не зажигайте фейерверки, свечи или бенгальские огни без взрослых. Не применяйте средства пиротехники в помещении</a:t>
            </a:r>
          </a:p>
          <a:p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0C0AA9-C90C-4597-9B9A-4D4A86F0BF64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Запомните! Не зажигайте фейерверки, свечи или бенгальские огни без взрослых. Не применяйте средства пиротехники в помещении</a:t>
            </a:r>
          </a:p>
          <a:p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0C0AA9-C90C-4597-9B9A-4D4A86F0BF64}" type="slidenum">
              <a:rPr lang="ru-RU" smtClean="0"/>
              <a:pPr/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Запомните! Не зажигайте фейерверки, свечи или бенгальские огни без взрослых. Не применяйте средства пиротехники в помещении</a:t>
            </a:r>
          </a:p>
          <a:p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0C0AA9-C90C-4597-9B9A-4D4A86F0BF64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Запомните! Не зажигайте фейерверки, свечи или бенгальские огни без взрослых. Не применяйте средства пиротехники в помещении</a:t>
            </a:r>
          </a:p>
          <a:p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0C0AA9-C90C-4597-9B9A-4D4A86F0BF64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Запомните! Не зажигайте фейерверки, свечи или бенгальские огни без взрослых. Не применяйте средства пиротехники в помещении</a:t>
            </a:r>
          </a:p>
          <a:p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0C0AA9-C90C-4597-9B9A-4D4A86F0BF64}" type="slidenum">
              <a:rPr lang="ru-RU" smtClean="0"/>
              <a:pPr/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Запомните! Не зажигайте фейерверки, свечи или бенгальские огни без взрослых. Не применяйте средства пиротехники в помещении</a:t>
            </a:r>
          </a:p>
          <a:p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0C0AA9-C90C-4597-9B9A-4D4A86F0BF64}" type="slidenum">
              <a:rPr lang="ru-RU" smtClean="0"/>
              <a:pPr/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Сегодня мы поговорим о Правилах безопасного поведения при проведении новогодней ёлки.</a:t>
            </a:r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C6E27D-F5F0-4D9A-9E4F-D95910DE78A2}" type="slidenum">
              <a:rPr lang="ru-RU" smtClean="0"/>
              <a:pPr/>
              <a:t>28</a:t>
            </a:fld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отгадай  загадку </a:t>
            </a:r>
          </a:p>
          <a:p>
            <a:r>
              <a:rPr lang="ru-RU" smtClean="0"/>
              <a:t>Я модница такая, </a:t>
            </a:r>
          </a:p>
          <a:p>
            <a:r>
              <a:rPr lang="ru-RU" smtClean="0"/>
              <a:t>Что всем на удивленье! </a:t>
            </a:r>
          </a:p>
          <a:p>
            <a:r>
              <a:rPr lang="ru-RU" smtClean="0"/>
              <a:t>Люблю я бусы, блёстки – </a:t>
            </a:r>
          </a:p>
          <a:p>
            <a:r>
              <a:rPr lang="ru-RU" smtClean="0"/>
              <a:t>Любые украшенья. </a:t>
            </a:r>
          </a:p>
          <a:p>
            <a:r>
              <a:rPr lang="ru-RU" smtClean="0"/>
              <a:t>Но на мою, поверьте, </a:t>
            </a:r>
          </a:p>
          <a:p>
            <a:r>
              <a:rPr lang="ru-RU" smtClean="0"/>
              <a:t>Великую беду </a:t>
            </a:r>
          </a:p>
          <a:p>
            <a:r>
              <a:rPr lang="ru-RU" smtClean="0"/>
              <a:t>Наряд мне надевают </a:t>
            </a:r>
          </a:p>
          <a:p>
            <a:r>
              <a:rPr lang="ru-RU" smtClean="0"/>
              <a:t>Всего лишь раз в году</a:t>
            </a:r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7B5D34-6CC2-48A1-A1EB-354D624CB699}" type="slidenum">
              <a:rPr lang="ru-RU" smtClean="0"/>
              <a:pPr/>
              <a:t>29</a:t>
            </a:fld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Слово «пиротехника» происходит от греческих слов:«пир»-огонь, «техне»-искусство. Искусство «создания» огня и управления им возникло в глубокой древности. В 1674 году в городе Устюг был устроен первый в России фейерверк. При Петре </a:t>
            </a:r>
            <a:r>
              <a:rPr lang="en-US" smtClean="0"/>
              <a:t>I</a:t>
            </a:r>
            <a:r>
              <a:rPr lang="ru-RU" smtClean="0"/>
              <a:t> фейерверки становятся неотъемлемой частью увеселений, торжественных событий. </a:t>
            </a:r>
          </a:p>
          <a:p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942DAE-1BB5-4D14-9FD6-5E9F708DCF72}" type="slidenum">
              <a:rPr lang="ru-RU" smtClean="0"/>
              <a:pPr/>
              <a:t>30</a:t>
            </a:fld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Любые пиротехнические изделия сами по себе представляют огромную опасность. Пожары от неправильного их применения уносят жизни сотен людей и уничтожают все на своем пути. </a:t>
            </a:r>
          </a:p>
          <a:p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9AD944-CDD0-414E-BAF1-D3064E072408}" type="slidenum">
              <a:rPr lang="ru-RU" smtClean="0"/>
              <a:pPr/>
              <a:t>31</a:t>
            </a:fld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Если во время новогоднего праздника у вас на ёлке загорелась гирлянда – не паникуйте. Необходимо обесточить гирлянду, выдернув сетевую вилку из розетки.</a:t>
            </a:r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E2B7BB-B982-4707-B83C-2560E9AA5DAA}" type="slidenum">
              <a:rPr lang="ru-RU" smtClean="0"/>
              <a:pPr/>
              <a:t>32</a:t>
            </a:fld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При горении опасен ядовитый дым, поэтому, покидая помещение, необходимо дышать через ткань. При эвакуации из помещения не толкаться, не создавать паники и пробки в дверях.</a:t>
            </a:r>
          </a:p>
          <a:p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B668B9-D985-4039-8D64-561273AB2162}" type="slidenum">
              <a:rPr lang="ru-RU" smtClean="0"/>
              <a:pPr/>
              <a:t>33</a:t>
            </a:fld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Запомните! Не зажигайте фейерверки, свечи или бенгальские огни без взрослых. Не применяйте средства пиротехники в помещении</a:t>
            </a:r>
          </a:p>
          <a:p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0C0AA9-C90C-4597-9B9A-4D4A86F0BF64}" type="slidenum">
              <a:rPr lang="ru-RU" smtClean="0"/>
              <a:pPr/>
              <a:t>34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Запомните! Не зажигайте фейерверки, свечи или бенгальские огни без взрослых. Не применяйте средства пиротехники в помещении</a:t>
            </a:r>
          </a:p>
          <a:p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0C0AA9-C90C-4597-9B9A-4D4A86F0BF64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Хлопушки, бенгальские огни, фейерверки и свечи зажигайте только вдали от ёлки, занавесей, других горючих предметов, людей, одетых в новогодние костюмы.</a:t>
            </a:r>
          </a:p>
          <a:p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3813B8-856D-4B54-AABC-8F7847ABEE55}" type="slidenum">
              <a:rPr lang="ru-RU" smtClean="0"/>
              <a:pPr/>
              <a:t>35</a:t>
            </a:fld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О возникновении    пожара немедленно сообщить в пожарную часть по телефону «01»или «112».</a:t>
            </a:r>
          </a:p>
          <a:p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2B2146-4658-4A7A-9438-534CFCA86F2E}" type="slidenum">
              <a:rPr lang="ru-RU" smtClean="0"/>
              <a:pPr/>
              <a:t>36</a:t>
            </a:fld>
            <a:endParaRPr 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Запомните! Не зажигайте фейерверки, свечи или бенгальские огни без взрослых. Не применяйте средства пиротехники в помещении</a:t>
            </a:r>
          </a:p>
          <a:p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0C0AA9-C90C-4597-9B9A-4D4A86F0BF64}" type="slidenum">
              <a:rPr lang="ru-RU" smtClean="0"/>
              <a:pPr/>
              <a:t>37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Запомните! Не зажигайте фейерверки, свечи или бенгальские огни без взрослых. Не применяйте средства пиротехники в помещении</a:t>
            </a:r>
          </a:p>
          <a:p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0C0AA9-C90C-4597-9B9A-4D4A86F0BF64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Запомните! Не зажигайте фейерверки, свечи или бенгальские огни без взрослых. Не применяйте средства пиротехники в помещении</a:t>
            </a:r>
          </a:p>
          <a:p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0C0AA9-C90C-4597-9B9A-4D4A86F0BF64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Запомните! Не зажигайте фейерверки, свечи или бенгальские огни без взрослых. Не применяйте средства пиротехники в помещении</a:t>
            </a:r>
          </a:p>
          <a:p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0C0AA9-C90C-4597-9B9A-4D4A86F0BF64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Запомните! Не зажигайте фейерверки, свечи или бенгальские огни без взрослых. Не применяйте средства пиротехники в помещении</a:t>
            </a:r>
          </a:p>
          <a:p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0C0AA9-C90C-4597-9B9A-4D4A86F0BF64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Запомните! Не зажигайте фейерверки, свечи или бенгальские огни без взрослых. Не применяйте средства пиротехники в помещении</a:t>
            </a:r>
          </a:p>
          <a:p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0C0AA9-C90C-4597-9B9A-4D4A86F0BF64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Запомните! Не зажигайте фейерверки, свечи или бенгальские огни без взрослых. Не применяйте средства пиротехники в помещении</a:t>
            </a:r>
          </a:p>
          <a:p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0C0AA9-C90C-4597-9B9A-4D4A86F0BF64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73A1F-4764-48DE-8858-25F5F5BB36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BF248-539A-4C9A-883C-F62612ABEE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FF8EF-1F61-4668-A6FC-5CD482B8FF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A73D4-49F8-4D3F-A97E-0A17F7D826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9CBFE-F4B5-4D4C-97F9-660F284355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C3FFD-56A2-4D24-B0AB-B47234F48A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DCF67-4EF7-459F-8AA3-1B0163AF70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06ADF-9E71-44E6-90B0-2D3619A5A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E352B-62A2-422A-AA4E-766834C6F1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FBFE3-1371-41C5-8BE9-DFD17E4504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BF02D-1B58-4D17-BCC8-08EF0ACDFE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7ADE1-CA1D-42B2-B94C-2D09AEAAEC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775CE-C402-4EBE-A16D-653DD86032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2BA96-2C31-41B4-8DC8-849508C437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BED22E"/>
            </a:gs>
            <a:gs pos="100000">
              <a:srgbClr val="B434B4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452819B-29BD-4FB1-8E4C-C5E49AE7D5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  <p:sldLayoutId id="2147483649" r:id="rId14"/>
  </p:sldLayoutIdLst>
  <p:transition advClick="0" advTm="1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http://artleo.com/pic/201108/1920x1200/artleo.com-49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42910" y="1714488"/>
            <a:ext cx="757242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Твоя </a:t>
            </a:r>
          </a:p>
          <a:p>
            <a:pPr algn="ctr"/>
            <a:r>
              <a:rPr lang="ru-RU" sz="5400" b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безопасность</a:t>
            </a:r>
          </a:p>
          <a:p>
            <a:pPr algn="ctr"/>
            <a:r>
              <a:rPr lang="ru-RU" sz="5400" b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в    зимний    период</a:t>
            </a:r>
          </a:p>
          <a:p>
            <a:pPr algn="ctr"/>
            <a:endParaRPr lang="ru-RU" sz="5400" b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85720" y="357166"/>
            <a:ext cx="8858280" cy="928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Муниципальное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бюджетное учреждение Губкинского городского округа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b="1" baseline="0" dirty="0" smtClean="0">
                <a:solidFill>
                  <a:schemeClr val="accent2">
                    <a:lumMod val="75000"/>
                  </a:schemeClr>
                </a:solidFill>
              </a:rPr>
              <a:t>«Социально-реабилитационный центр для несовершеннолетних»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5786446" y="4714884"/>
            <a:ext cx="2843210" cy="54293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Социальный педагог Мельник Е.А.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000364" y="5857892"/>
            <a:ext cx="2843210" cy="5429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Губкин, 2020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http://artleo.com/pic/201108/1920x1200/artleo.com-49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3500438"/>
            <a:ext cx="3955070" cy="2969416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1472" y="571480"/>
            <a:ext cx="757242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Безопасность </a:t>
            </a:r>
          </a:p>
          <a:p>
            <a:pPr algn="ctr"/>
            <a:r>
              <a:rPr lang="ru-RU" sz="7200" b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н</a:t>
            </a:r>
            <a:r>
              <a:rPr lang="ru-RU" sz="7200" b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а     </a:t>
            </a:r>
            <a:r>
              <a:rPr lang="ru-RU" sz="7200" b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льду</a:t>
            </a:r>
            <a:endParaRPr lang="ru-RU" sz="7200" b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http://artleo.com/pic/201108/1920x1200/artleo.com-49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14282" y="357166"/>
            <a:ext cx="8643998" cy="292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Главная опасность на реке или пруду зимой – это непрочный и тонкий лёд. </a:t>
            </a: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Поэтому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избегай мест, где лёд может быть тонким.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14348" y="3786190"/>
            <a:ext cx="7786742" cy="2520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тех местах, где бьют ключи</a:t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бегут к реке ручьи</a:t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Или где стоит завод–</a:t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Знай, что там непрочен лёд!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74638"/>
            <a:ext cx="8501122" cy="1296974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Никогда не ходи по льду один!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71670" y="5357826"/>
            <a:ext cx="5400690" cy="1285884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b="1" dirty="0" smtClean="0">
                <a:solidFill>
                  <a:srgbClr val="0000FF"/>
                </a:solidFill>
              </a:rPr>
              <a:t>Человек!  Ты – не пингвин.</a:t>
            </a:r>
          </a:p>
          <a:p>
            <a:pPr algn="ctr" eaLnBrk="1" hangingPunct="1">
              <a:buFontTx/>
              <a:buNone/>
            </a:pPr>
            <a:r>
              <a:rPr lang="ru-RU" sz="2800" b="1" dirty="0" smtClean="0">
                <a:solidFill>
                  <a:srgbClr val="0000FF"/>
                </a:solidFill>
              </a:rPr>
              <a:t>Не гуляй один средь льдин!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4411661"/>
            <a:ext cx="7286708" cy="2446339"/>
          </a:xfrm>
        </p:spPr>
        <p:txBody>
          <a:bodyPr/>
          <a:lstStyle/>
          <a:p>
            <a:pPr marL="1588" indent="12700" algn="ctr" eaLnBrk="1" hangingPunct="1">
              <a:buFontTx/>
              <a:buNone/>
            </a:pPr>
            <a:r>
              <a:rPr lang="ru-RU" sz="2800" b="1" dirty="0" smtClean="0">
                <a:solidFill>
                  <a:srgbClr val="0000FF"/>
                </a:solidFill>
              </a:rPr>
              <a:t>Крутой берег может быть хорошей горкой. </a:t>
            </a:r>
          </a:p>
          <a:p>
            <a:pPr marL="1588" indent="12700" algn="ctr" eaLnBrk="1" hangingPunct="1">
              <a:buFontTx/>
              <a:buNone/>
            </a:pPr>
            <a:r>
              <a:rPr lang="ru-RU" sz="2800" b="1" dirty="0" smtClean="0">
                <a:solidFill>
                  <a:srgbClr val="0000FF"/>
                </a:solidFill>
              </a:rPr>
              <a:t>Но прежде чем съехать с неё, вспомни о том, что санки – это не лодка, а твои лыжи не водные.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FF0000"/>
                </a:solidFill>
              </a:rPr>
              <a:t>Что делать, если ты провалился под лёд?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4000504"/>
            <a:ext cx="8572560" cy="271466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b="1" dirty="0" smtClean="0">
                <a:solidFill>
                  <a:srgbClr val="0000FF"/>
                </a:solidFill>
              </a:rPr>
              <a:t>избавиться </a:t>
            </a:r>
            <a:r>
              <a:rPr lang="ru-RU" sz="2000" b="1" dirty="0" smtClean="0">
                <a:solidFill>
                  <a:srgbClr val="0000FF"/>
                </a:solidFill>
              </a:rPr>
              <a:t>от тяжёлых, сковывающих движение вещей;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dirty="0" smtClean="0">
                <a:solidFill>
                  <a:srgbClr val="0000FF"/>
                </a:solidFill>
              </a:rPr>
              <a:t> выбираться на лёд в местах, где произошло падение;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dirty="0" smtClean="0">
                <a:solidFill>
                  <a:srgbClr val="0000FF"/>
                </a:solidFill>
              </a:rPr>
              <a:t> не терять времени на освобождение от одежды, т.к. в первые минуты, до полного намокания она удерживает человека на поверхности;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dirty="0" smtClean="0">
                <a:solidFill>
                  <a:srgbClr val="0000FF"/>
                </a:solidFill>
              </a:rPr>
              <a:t>    постараться найти опору на льду;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dirty="0" smtClean="0">
                <a:solidFill>
                  <a:srgbClr val="0000FF"/>
                </a:solidFill>
              </a:rPr>
              <a:t> выползать на лёд, перекатываясь со спины на живот;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dirty="0" smtClean="0">
                <a:solidFill>
                  <a:srgbClr val="0000FF"/>
                </a:solidFill>
              </a:rPr>
              <a:t> удаляться от полыньи ползком по собственным следам.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50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6" grpId="1"/>
      <p:bldP spid="6758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http://artleo.com/pic/201108/1920x1200/artleo.com-49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1" descr="2ise"/>
          <p:cNvPicPr>
            <a:picLocks noChangeAspect="1" noChangeArrowheads="1"/>
          </p:cNvPicPr>
          <p:nvPr/>
        </p:nvPicPr>
        <p:blipFill>
          <a:blip r:embed="rId4"/>
          <a:srcRect t="8585" r="42738" b="4402"/>
          <a:stretch>
            <a:fillRect/>
          </a:stretch>
        </p:blipFill>
        <p:spPr bwMode="auto">
          <a:xfrm>
            <a:off x="1908175" y="333375"/>
            <a:ext cx="5446713" cy="62658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http://artleo.com/pic/201108/1920x1200/artleo.com-49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2ise"/>
          <p:cNvPicPr>
            <a:picLocks noChangeAspect="1" noChangeArrowheads="1"/>
          </p:cNvPicPr>
          <p:nvPr/>
        </p:nvPicPr>
        <p:blipFill>
          <a:blip r:embed="rId4"/>
          <a:srcRect l="57239" t="8554" b="4434"/>
          <a:stretch>
            <a:fillRect/>
          </a:stretch>
        </p:blipFill>
        <p:spPr bwMode="auto">
          <a:xfrm>
            <a:off x="2124075" y="188913"/>
            <a:ext cx="5327650" cy="65246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http://artleo.com/pic/201108/1920x1200/artleo.com-49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42910" y="1500174"/>
            <a:ext cx="757242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Безопасность </a:t>
            </a:r>
          </a:p>
          <a:p>
            <a:pPr algn="ctr"/>
            <a:r>
              <a:rPr lang="ru-RU" sz="7200" b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н</a:t>
            </a:r>
            <a:r>
              <a:rPr lang="ru-RU" sz="7200" b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а     дороге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http://artleo.com/pic/201108/1920x1200/artleo.com-49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214282" y="714356"/>
            <a:ext cx="864399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 eaLnBrk="0" hangingPunct="0"/>
            <a:r>
              <a:rPr kumimoji="0" lang="ru-RU" sz="440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морозную погоду</a:t>
            </a:r>
            <a:r>
              <a:rPr lang="ru-RU" sz="4400" kern="0" dirty="0" smtClean="0">
                <a:solidFill>
                  <a:srgbClr val="0000FF"/>
                </a:solidFill>
              </a:rPr>
              <a:t> стекла автомобилей </a:t>
            </a:r>
            <a:r>
              <a:rPr lang="ru-RU" sz="4400" kern="0" dirty="0" smtClean="0">
                <a:solidFill>
                  <a:srgbClr val="0000FF"/>
                </a:solidFill>
              </a:rPr>
              <a:t>покрываются </a:t>
            </a:r>
            <a:r>
              <a:rPr lang="ru-RU" sz="4400" kern="0" dirty="0" smtClean="0">
                <a:solidFill>
                  <a:srgbClr val="0000FF"/>
                </a:solidFill>
              </a:rPr>
              <a:t>изморозью, и водителям очень трудно </a:t>
            </a:r>
            <a:r>
              <a:rPr lang="ru-RU" sz="4400" kern="0" dirty="0" smtClean="0">
                <a:solidFill>
                  <a:srgbClr val="0000FF"/>
                </a:solidFill>
              </a:rPr>
              <a:t>наблюдать</a:t>
            </a:r>
          </a:p>
          <a:p>
            <a:pPr lvl="0" algn="ctr" eaLnBrk="0" hangingPunct="0"/>
            <a:r>
              <a:rPr lang="ru-RU" sz="4400" kern="0" dirty="0" smtClean="0">
                <a:solidFill>
                  <a:srgbClr val="0000FF"/>
                </a:solidFill>
              </a:rPr>
              <a:t>за </a:t>
            </a:r>
            <a:r>
              <a:rPr lang="ru-RU" sz="4400" kern="0" dirty="0" smtClean="0">
                <a:solidFill>
                  <a:srgbClr val="0000FF"/>
                </a:solidFill>
              </a:rPr>
              <a:t>дорогой.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7" descr="%D0%91%D0%B5%D0%B7%D0%BE%D0%BF%D0%B0%D1%81%D0%BD%D0%BE%D0%B5%20%D0%BF%D1%80%D0%B5%D0%BE%D0%B4%D0%BE%D0%BB%D0%B5%D0%BD%D0%B8%D0%B5%20%D0%BD%D0%B5%D1%80%D0%BE%D0%B2%D0%BD%D0%BE%D1%81%D1%82%D0%B5%D0%B9%20%D0%BD%D0%B0%20%D0%B4%D0%BE%D1%80%D0%BE%D0%B3%D0%B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4000504"/>
            <a:ext cx="3474623" cy="2573351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http://artleo.com/pic/201108/1920x1200/artleo.com-49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2225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БУДЬ ОСОБЕННО ВНИМАТЕЛЬНЫМ, ПЕРЕХОДЯ ДОРОГУ! НИ В КОЕМ СЛУЧАЕ НЕ НАРУШАЙ ПРАВИЛА ПЕРЕХОДА ЧЕРЕЗ УЛИЦУ!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179388" y="2492375"/>
            <a:ext cx="4316412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гололеде автомобиль может занести, и он не успеет вовремя затормозить. Да и тормозной путь машины на обледеневшей дороге гораздо длиннее, чем на сухом и даже мокром асфальте. 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7" descr="%D0%91%D0%B5%D0%B7%D0%BE%D0%BF%D0%B0%D1%81%D0%BD%D0%BE%D0%B5%20%D0%BF%D1%80%D0%B5%D0%BE%D0%B4%D0%BE%D0%BB%D0%B5%D0%BD%D0%B8%D0%B5%20%D0%BD%D0%B5%D1%80%D0%BE%D0%B2%D0%BD%D0%BE%D1%81%D1%82%D0%B5%D0%B9%20%D0%BD%D0%B0%20%D0%B4%D0%BE%D1%80%D0%BE%D0%B3%D0%B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14785" y="2784475"/>
            <a:ext cx="4149828" cy="307341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x_a04bfbb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39" y="0"/>
            <a:ext cx="9121561" cy="6858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85786" y="928670"/>
            <a:ext cx="7572429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Правила</a:t>
            </a:r>
          </a:p>
          <a:p>
            <a:pPr algn="ctr"/>
            <a:r>
              <a:rPr lang="ru-RU" sz="7200" b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б</a:t>
            </a:r>
            <a:r>
              <a:rPr lang="ru-RU" sz="7200" b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езопасности </a:t>
            </a:r>
          </a:p>
          <a:p>
            <a:pPr algn="ctr"/>
            <a:r>
              <a:rPr lang="ru-RU" sz="7200" b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н</a:t>
            </a:r>
            <a:r>
              <a:rPr lang="ru-RU" sz="7200" b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а</a:t>
            </a:r>
          </a:p>
          <a:p>
            <a:pPr algn="ctr"/>
            <a:r>
              <a:rPr lang="ru-RU" sz="7200" b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прогулке</a:t>
            </a:r>
            <a:endParaRPr lang="ru-RU" sz="7200" b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http://artleo.com/pic/201108/1920x1200/artleo.com-49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BEA557AA-5347-49FB-BE44-6C0454691E2E}"/>
              </a:ext>
            </a:extLst>
          </p:cNvPr>
          <p:cNvSpPr/>
          <p:nvPr/>
        </p:nvSpPr>
        <p:spPr>
          <a:xfrm>
            <a:off x="4572000" y="1000108"/>
            <a:ext cx="428396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</a:rPr>
              <a:t>Кататься с горки так прекрасно,</a:t>
            </a:r>
            <a:br>
              <a:rPr lang="ru-RU" sz="3600" b="1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</a:rPr>
              <a:t>Но у дорог- всегда опасно. </a:t>
            </a:r>
            <a:br>
              <a:rPr lang="ru-RU" sz="3600" b="1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</a:rPr>
              <a:t>Мчатся по дорогам</a:t>
            </a:r>
            <a:br>
              <a:rPr lang="ru-RU" sz="3600" b="1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</a:rPr>
              <a:t>Быстрые машины.</a:t>
            </a:r>
            <a:br>
              <a:rPr lang="ru-RU" sz="3600" b="1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</a:rPr>
              <a:t>Можете попасть вы</a:t>
            </a:r>
            <a:br>
              <a:rPr lang="ru-RU" sz="3600" b="1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</a:rPr>
              <a:t>Прямо к ним под шины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4" name="Picture 2" descr="http://gnezdyshko10.ru/wp-content/uploads/2016/01/12583_html_5ce55f19.jpg">
            <a:extLst>
              <a:ext uri="{FF2B5EF4-FFF2-40B4-BE49-F238E27FC236}">
                <a16:creationId xmlns="" xmlns:a16="http://schemas.microsoft.com/office/drawing/2014/main" id="{341E6CC6-A2CD-4F90-A9CF-B1F6BC72E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785926"/>
            <a:ext cx="4433468" cy="37861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http://artleo.com/pic/201108/1920x1200/artleo.com-49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4500562" y="571480"/>
            <a:ext cx="4286280" cy="500066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marR="0" lvl="0" indent="127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темное время суток, носите одежду  со светоотражающими элементами, или прикрепляйте к верхней одежде светоотражающие значки, чтобы водитель смог издалека вас увидеть и вовремя затормозить.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797859_cu933_6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1643050"/>
            <a:ext cx="4250527" cy="2833683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http://artleo.com/pic/201108/1920x1200/artleo.com-49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57224" y="1285860"/>
            <a:ext cx="728667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Сосульки </a:t>
            </a:r>
          </a:p>
          <a:p>
            <a:pPr algn="ctr"/>
            <a:r>
              <a:rPr lang="ru-RU" sz="7200" b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И</a:t>
            </a:r>
          </a:p>
          <a:p>
            <a:pPr algn="ctr"/>
            <a:r>
              <a:rPr lang="ru-RU" sz="7200" b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гололед</a:t>
            </a:r>
            <a:endParaRPr lang="ru-RU" sz="7200" b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85926"/>
            <a:ext cx="8643998" cy="3786214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Зимой сосульки с крыш свисают,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Под ними лучше не ходить.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Упасть сосулька с крыши может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И в человека угодить.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http://artleo.com/pic/201108/1920x1200/artleo.com-49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85720" y="2285968"/>
            <a:ext cx="8572560" cy="414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ru-RU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 падении сверху сосулек и ледышек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чаще всего страдает голова. При любых травмах, особенно при ушибе головы, необходимо как можно быстрее вызывать «скорую помощь». Надо сразу же пройти обследование. Если угрозы нет, вас отпустят домой. В противном случае оставят и понаблюдают. До приезда «скорой» к ушибу можно приложить холод, это никогда не помешает. Обезболивающие пить не надо, чтобы врачи могли поставить правильный диагноз. 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5" descr="sosuliko_torange_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14290"/>
            <a:ext cx="2781020" cy="1854196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 b="2216"/>
          <a:stretch>
            <a:fillRect/>
          </a:stretch>
        </p:blipFill>
        <p:spPr bwMode="auto">
          <a:xfrm>
            <a:off x="285720" y="142852"/>
            <a:ext cx="2221328" cy="194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http://artleo.com/pic/201108/1920x1200/artleo.com-49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282" y="642918"/>
            <a:ext cx="8786874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solidFill>
                  <a:srgbClr val="0000FF"/>
                </a:solidFill>
              </a:rPr>
              <a:t>Под ногами все куда-то</a:t>
            </a:r>
          </a:p>
          <a:p>
            <a:pPr algn="ctr"/>
            <a:r>
              <a:rPr lang="ru-RU" sz="5400" dirty="0" smtClean="0">
                <a:solidFill>
                  <a:srgbClr val="0000FF"/>
                </a:solidFill>
              </a:rPr>
              <a:t>Ускользает и плывет.</a:t>
            </a:r>
          </a:p>
          <a:p>
            <a:pPr algn="ctr"/>
            <a:r>
              <a:rPr lang="ru-RU" sz="5400" dirty="0" smtClean="0">
                <a:solidFill>
                  <a:srgbClr val="0000FF"/>
                </a:solidFill>
              </a:rPr>
              <a:t>И смешно, и страшновато:</a:t>
            </a:r>
          </a:p>
          <a:p>
            <a:pPr algn="ctr"/>
            <a:r>
              <a:rPr lang="ru-RU" sz="5400" dirty="0" smtClean="0">
                <a:solidFill>
                  <a:srgbClr val="0000FF"/>
                </a:solidFill>
              </a:rPr>
              <a:t>На дороге……</a:t>
            </a:r>
          </a:p>
          <a:p>
            <a:pPr algn="ctr"/>
            <a:endParaRPr lang="ru-RU" sz="5400" b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http://artleo.com/pic/201108/1920x1200/artleo.com-49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357158" y="214290"/>
            <a:ext cx="5786478" cy="633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 возможности обходи скользкие участки.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Поскользнувшись, постарайся упасть вперед, на живот, вытянув вперед руки, слегка согнутые в локтях - чтобы не было перелома. Помни, что ладони смягчают удар.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 падении голову нужно приподнять, чтобы не поранить лицо. 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7" descr="69682670_1295857270_Solomka"/>
          <p:cNvPicPr>
            <a:picLocks noChangeAspect="1" noChangeArrowheads="1"/>
          </p:cNvPicPr>
          <p:nvPr/>
        </p:nvPicPr>
        <p:blipFill>
          <a:blip r:embed="rId4"/>
          <a:srcRect l="33449" t="10582" r="9679" b="20012"/>
          <a:stretch>
            <a:fillRect/>
          </a:stretch>
        </p:blipFill>
        <p:spPr bwMode="auto">
          <a:xfrm>
            <a:off x="6143636" y="1857364"/>
            <a:ext cx="2663825" cy="240188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http://artleo.com/pic/201108/1920x1200/artleo.com-49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500430" y="404813"/>
            <a:ext cx="518637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падай на колени: лучше запачкать одежду, нежели получить серьезную травму.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Если ты падаешь назад, успей сгруппироваться, округлив спину и поджав колени к животу. Падение на спину плашмя может привести к травме позвоночника.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склоне безопаснее всего падать на бок, выставив вперед и вверх одну руку, чтобы не удариться головой. 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13" descr="ledanoj_dojdnull_i_gololedica_v_moskve_4"/>
          <p:cNvPicPr>
            <a:picLocks noChangeAspect="1" noChangeArrowheads="1"/>
          </p:cNvPicPr>
          <p:nvPr/>
        </p:nvPicPr>
        <p:blipFill>
          <a:blip r:embed="rId4"/>
          <a:srcRect l="11150" t="13179" r="16377"/>
          <a:stretch>
            <a:fillRect/>
          </a:stretch>
        </p:blipFill>
        <p:spPr bwMode="auto">
          <a:xfrm>
            <a:off x="714348" y="1643050"/>
            <a:ext cx="2592387" cy="235743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http://s1.1zoom.ru/big7/678/Holidays_Christmas_3285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8596" y="2643182"/>
            <a:ext cx="757242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Безопасный</a:t>
            </a:r>
          </a:p>
          <a:p>
            <a:pPr algn="ctr"/>
            <a:r>
              <a:rPr lang="ru-RU" sz="7200" b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Новый </a:t>
            </a:r>
          </a:p>
          <a:p>
            <a:pPr algn="ctr"/>
            <a:r>
              <a:rPr lang="ru-RU" sz="7200" b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год</a:t>
            </a:r>
            <a:endParaRPr lang="ru-RU" sz="7200" b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http://artleo.com/pic/201108/1920x1200/artleo.com-49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00100" y="857232"/>
            <a:ext cx="4166782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ru-RU" sz="3200" b="1" dirty="0">
                <a:ln/>
                <a:solidFill>
                  <a:srgbClr val="0000FF"/>
                </a:solidFill>
                <a:latin typeface="Arial" pitchFamily="34" charset="0"/>
                <a:ea typeface="SimHei" pitchFamily="49" charset="-122"/>
                <a:cs typeface="Arial" pitchFamily="34" charset="0"/>
              </a:rPr>
              <a:t>ОТГАДАЙ</a:t>
            </a:r>
            <a:r>
              <a:rPr lang="ru-RU" sz="2400" b="1" dirty="0">
                <a:ln/>
                <a:solidFill>
                  <a:srgbClr val="0000FF"/>
                </a:solidFill>
                <a:latin typeface="Comic Sans MS" pitchFamily="66" charset="0"/>
                <a:ea typeface="SimHei" pitchFamily="49" charset="-122"/>
                <a:cs typeface="Arial" pitchFamily="34" charset="0"/>
              </a:rPr>
              <a:t> </a:t>
            </a:r>
            <a:r>
              <a:rPr lang="ru-RU" sz="3200" b="1" dirty="0">
                <a:ln/>
                <a:solidFill>
                  <a:srgbClr val="0000FF"/>
                </a:solidFill>
                <a:latin typeface="Arial" pitchFamily="34" charset="0"/>
                <a:ea typeface="SimHei" pitchFamily="49" charset="-122"/>
                <a:cs typeface="Arial" pitchFamily="34" charset="0"/>
              </a:rPr>
              <a:t>ЗАГАДКУ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1500" y="1857375"/>
            <a:ext cx="4786313" cy="3540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Я модница такая,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Что всем на удивленье!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Люблю я бусы, блёстки –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Любые украшенья.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Но на мою, поверьте,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Великую беду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Наряд мне надевают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Всего лишь раз в году</a:t>
            </a:r>
          </a:p>
        </p:txBody>
      </p:sp>
      <p:pic>
        <p:nvPicPr>
          <p:cNvPr id="5" name="Picture 7" descr="http://img1.liveinternet.ru/images/attach/c/9/108/94/108094077_novyjgod23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80963"/>
            <a:ext cx="4071938" cy="606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http://artleo.com/pic/201108/1920x1200/artleo.com-49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/>
          </p:cNvSpPr>
          <p:nvPr/>
        </p:nvSpPr>
        <p:spPr>
          <a:xfrm>
            <a:off x="285720" y="428604"/>
            <a:ext cx="5715040" cy="3214734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5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Пришла зима. Трещат морозы.</a:t>
            </a:r>
            <a:br>
              <a:rPr lang="ru-RU" sz="5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щиплет уши ,щёки, нос.</a:t>
            </a:r>
            <a:br>
              <a:rPr lang="ru-RU" sz="5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Оденься лучше потеплее,</a:t>
            </a:r>
            <a:br>
              <a:rPr lang="ru-RU" sz="5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Чтоб очень сильно не замёрз.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C7A102B-C574-4AEA-BBF4-34D70E9A11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686" y="3071810"/>
            <a:ext cx="4500594" cy="337544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http://artleo.com/pic/201108/1920x1200/artleo.com-49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42910" y="714356"/>
            <a:ext cx="78581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«ПИРОТЕХНИКА» </a:t>
            </a:r>
            <a:endParaRPr lang="ru-RU" sz="2800" b="1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endParaRPr lang="ru-RU" sz="2800" b="1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endParaRPr lang="ru-RU" sz="2800" b="1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endParaRPr lang="ru-RU" sz="28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28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Искусство «создания» огня и управления им возникло в глубокой древности. В 1674 году в городе Устюг был устроен первый в России фейерверк. При Петре </a:t>
            </a:r>
            <a:r>
              <a:rPr lang="en-US" sz="28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</a:t>
            </a:r>
            <a:r>
              <a:rPr lang="ru-RU" sz="28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фейерверки становятся неотъемлемой частью увеселений, торжественных событий</a:t>
            </a:r>
          </a:p>
        </p:txBody>
      </p:sp>
      <p:pic>
        <p:nvPicPr>
          <p:cNvPr id="19460" name="Picture 6" descr="C:\Users\admin\Desktop\1442555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38" y="4929188"/>
            <a:ext cx="278606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 descr="C:\Users\admin\Desktop\1442555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4889500"/>
            <a:ext cx="285750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http://artleo.com/pic/201108/1920x1200/artleo.com-49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313" y="714375"/>
            <a:ext cx="4714875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588" indent="7938" algn="ctr" fontAlgn="auto">
              <a:spcAft>
                <a:spcPts val="0"/>
              </a:spcAft>
              <a:defRPr/>
            </a:pPr>
            <a:r>
              <a:rPr lang="ru-RU" sz="2400" dirty="0"/>
              <a:t> </a:t>
            </a:r>
            <a:r>
              <a:rPr lang="ru-RU" sz="2800" b="1" dirty="0">
                <a:solidFill>
                  <a:srgbClr val="0000FF"/>
                </a:solidFill>
              </a:rPr>
              <a:t>Любые пиротехнические изделия сами по себе представляют огромную </a:t>
            </a:r>
            <a:r>
              <a:rPr lang="ru-RU" sz="2800" b="1" dirty="0" smtClean="0">
                <a:solidFill>
                  <a:srgbClr val="0000FF"/>
                </a:solidFill>
              </a:rPr>
              <a:t>опасность!</a:t>
            </a:r>
            <a:endParaRPr lang="ru-RU" sz="2800" b="1" dirty="0">
              <a:solidFill>
                <a:srgbClr val="0000FF"/>
              </a:solidFill>
            </a:endParaRPr>
          </a:p>
          <a:p>
            <a:pPr marL="1588" indent="7938"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FF"/>
                </a:solidFill>
              </a:rPr>
              <a:t>     </a:t>
            </a:r>
          </a:p>
          <a:p>
            <a:pPr marL="1588" indent="7938"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FF"/>
                </a:solidFill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</a:rPr>
              <a:t>Пожары </a:t>
            </a:r>
            <a:r>
              <a:rPr lang="ru-RU" sz="2800" b="1" dirty="0">
                <a:solidFill>
                  <a:srgbClr val="0000FF"/>
                </a:solidFill>
              </a:rPr>
              <a:t>от неправильного их применения уносят жизни сотен людей и уничтожают все на своем пути </a:t>
            </a:r>
            <a:endParaRPr lang="ru-RU" sz="2800" dirty="0">
              <a:solidFill>
                <a:srgbClr val="0000FF"/>
              </a:solidFill>
            </a:endParaRPr>
          </a:p>
        </p:txBody>
      </p:sp>
      <p:pic>
        <p:nvPicPr>
          <p:cNvPr id="6" name="Picture 4" descr="newy4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357438"/>
            <a:ext cx="4298950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C:\Users\admin\Desktop\530568e1e667421dbb64a5669910e33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25" y="1214438"/>
            <a:ext cx="1663700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C:\Users\admin\Desktop\530568e1e667421dbb64a5669910e33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5" y="2000250"/>
            <a:ext cx="20002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8" descr="C:\Users\admin\Desktop\1633383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88" y="214313"/>
            <a:ext cx="30099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http://artleo.com/pic/201108/1920x1200/artleo.com-49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Прямоугольник 2"/>
          <p:cNvSpPr>
            <a:spLocks noChangeArrowheads="1"/>
          </p:cNvSpPr>
          <p:nvPr/>
        </p:nvSpPr>
        <p:spPr bwMode="auto">
          <a:xfrm>
            <a:off x="2786063" y="1500188"/>
            <a:ext cx="5286375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algn="ctr">
              <a:lnSpc>
                <a:spcPct val="90000"/>
              </a:lnSpc>
            </a:pPr>
            <a:r>
              <a:rPr lang="ru-RU" b="1" dirty="0">
                <a:solidFill>
                  <a:srgbClr val="002060"/>
                </a:solidFill>
              </a:rPr>
              <a:t>    </a:t>
            </a:r>
            <a:r>
              <a:rPr lang="ru-RU" sz="2800" b="1" dirty="0">
                <a:solidFill>
                  <a:srgbClr val="0000FF"/>
                </a:solidFill>
              </a:rPr>
              <a:t>Если во время новогоднего праздника у вас на ёлке загорелась гирлянда – не паникуйте</a:t>
            </a:r>
          </a:p>
          <a:p>
            <a:pPr marL="265113" indent="-265113" algn="ctr">
              <a:lnSpc>
                <a:spcPct val="90000"/>
              </a:lnSpc>
            </a:pPr>
            <a:r>
              <a:rPr lang="ru-RU" sz="2800" b="1" dirty="0">
                <a:solidFill>
                  <a:srgbClr val="0000FF"/>
                </a:solidFill>
              </a:rPr>
              <a:t>   Необходимо обесточить гирлянду, выдернув сетевую вилку из розетки</a:t>
            </a:r>
            <a:endParaRPr lang="ru-RU" sz="2800" dirty="0">
              <a:solidFill>
                <a:srgbClr val="0000FF"/>
              </a:solidFill>
            </a:endParaRPr>
          </a:p>
        </p:txBody>
      </p:sp>
      <p:pic>
        <p:nvPicPr>
          <p:cNvPr id="4" name="Picture 4" descr="13m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46641">
            <a:off x="427038" y="4248150"/>
            <a:ext cx="409892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" descr="ani-lights-left-29x12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925637" y="-1211262"/>
            <a:ext cx="104457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7" descr="ani-lights-left-29x12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6283325" y="-1211262"/>
            <a:ext cx="104457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13m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5" y="4643438"/>
            <a:ext cx="4897438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http://artleo.com/pic/201108/1920x1200/artleo.com-49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13" descr="Рисунок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24338" y="2071688"/>
            <a:ext cx="4776787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Прямоугольник 3"/>
          <p:cNvSpPr>
            <a:spLocks noChangeArrowheads="1"/>
          </p:cNvSpPr>
          <p:nvPr/>
        </p:nvSpPr>
        <p:spPr bwMode="auto">
          <a:xfrm>
            <a:off x="0" y="357188"/>
            <a:ext cx="5929313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algn="ctr"/>
            <a:r>
              <a:rPr lang="ru-RU" sz="2800" b="1" dirty="0">
                <a:solidFill>
                  <a:srgbClr val="002060"/>
                </a:solidFill>
              </a:rPr>
              <a:t>   </a:t>
            </a:r>
            <a:r>
              <a:rPr lang="ru-RU" sz="2400" b="1" dirty="0">
                <a:solidFill>
                  <a:srgbClr val="0000FF"/>
                </a:solidFill>
              </a:rPr>
              <a:t>При горении элементов ёлки опасен ядовитый дым, поэтому, покидая помещение, необходимо дышать через ткань</a:t>
            </a:r>
          </a:p>
          <a:p>
            <a:pPr marL="265113" indent="-265113"/>
            <a:endParaRPr lang="ru-RU" sz="2400" b="1" dirty="0">
              <a:solidFill>
                <a:srgbClr val="0000FF"/>
              </a:solidFill>
            </a:endParaRPr>
          </a:p>
          <a:p>
            <a:pPr marL="265113" indent="-265113" algn="ctr"/>
            <a:r>
              <a:rPr lang="ru-RU" sz="2400" b="1" dirty="0">
                <a:solidFill>
                  <a:srgbClr val="0000FF"/>
                </a:solidFill>
              </a:rPr>
              <a:t>   При эвакуации из помещения не толкаться, не создавать паники и пробки в дверях</a:t>
            </a:r>
          </a:p>
        </p:txBody>
      </p:sp>
      <p:pic>
        <p:nvPicPr>
          <p:cNvPr id="22533" name="Picture 13" descr="Рисунок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75" y="3768725"/>
            <a:ext cx="3143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3" descr="Рисунок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4786313"/>
            <a:ext cx="2101850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8" descr="http://img0.liveinternet.ru/images/attach/c/7/94/882/94882428_0_94e1e_1ef0a380_XX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87888">
            <a:off x="5427663" y="350838"/>
            <a:ext cx="3503612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 descr="http://img0.liveinternet.ru/images/attach/c/7/94/882/94882428_0_94e1e_1ef0a380_XX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460223">
            <a:off x="4906963" y="1020763"/>
            <a:ext cx="413385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http://artleo.com/pic/201108/1920x1200/artleo.com-49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714612" y="642918"/>
            <a:ext cx="4286280" cy="92333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Запомните!</a:t>
            </a:r>
          </a:p>
        </p:txBody>
      </p:sp>
      <p:sp>
        <p:nvSpPr>
          <p:cNvPr id="23556" name="Прямоугольник 3"/>
          <p:cNvSpPr>
            <a:spLocks noChangeArrowheads="1"/>
          </p:cNvSpPr>
          <p:nvPr/>
        </p:nvSpPr>
        <p:spPr bwMode="auto">
          <a:xfrm>
            <a:off x="214313" y="1714500"/>
            <a:ext cx="45720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</a:rPr>
              <a:t>Не зажигайте фейерверки, свечи или бенгальские огни без взрослых.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</a:rPr>
              <a:t>Не применяйте средства пиротехники в помещении</a:t>
            </a:r>
            <a:endParaRPr lang="ru-RU" sz="2800" dirty="0">
              <a:solidFill>
                <a:srgbClr val="0000FF"/>
              </a:solidFill>
            </a:endParaRPr>
          </a:p>
        </p:txBody>
      </p:sp>
      <p:pic>
        <p:nvPicPr>
          <p:cNvPr id="23557" name="Picture 4" descr="29r2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717793">
            <a:off x="935038" y="4841875"/>
            <a:ext cx="240347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4" descr="29r2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717793">
            <a:off x="3240088" y="5022850"/>
            <a:ext cx="24034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4" descr="29r2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717793">
            <a:off x="5399088" y="3165475"/>
            <a:ext cx="3430587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4" descr="29r2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717793">
            <a:off x="3349625" y="2889250"/>
            <a:ext cx="4003675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4" descr="29r2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717793">
            <a:off x="4635500" y="889000"/>
            <a:ext cx="4003675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4" descr="29r2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717793">
            <a:off x="6097588" y="4951413"/>
            <a:ext cx="24034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4" descr="29r2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828017">
            <a:off x="6637338" y="2439988"/>
            <a:ext cx="217805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http://artleo.com/pic/201108/1920x1200/artleo.com-49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Прямоугольник 2"/>
          <p:cNvSpPr>
            <a:spLocks noChangeArrowheads="1"/>
          </p:cNvSpPr>
          <p:nvPr/>
        </p:nvSpPr>
        <p:spPr bwMode="auto">
          <a:xfrm>
            <a:off x="4071938" y="928688"/>
            <a:ext cx="45720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800" b="1" dirty="0">
                <a:solidFill>
                  <a:srgbClr val="0000FF"/>
                </a:solidFill>
              </a:rPr>
              <a:t>Хлопушки, бенгальские огни, фейерверки и свечи зажигайте только вдали от ёлки, занавесей, других горючих предметов, людей, одетых в новогодние костюмы</a:t>
            </a:r>
            <a:endParaRPr lang="ru-RU" sz="2800" dirty="0">
              <a:solidFill>
                <a:srgbClr val="0000FF"/>
              </a:solidFill>
            </a:endParaRPr>
          </a:p>
        </p:txBody>
      </p:sp>
      <p:pic>
        <p:nvPicPr>
          <p:cNvPr id="24580" name="Picture 5" descr="C:\Users\admin\Desktop\0_b9ed2_a203dbe4_L.jp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357188"/>
            <a:ext cx="4186238" cy="611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http://artleo.com/pic/201108/1920x1200/artleo.com-49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Рисунок2О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1285875"/>
            <a:ext cx="4214812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Прямоугольник 3"/>
          <p:cNvSpPr>
            <a:spLocks noChangeArrowheads="1"/>
          </p:cNvSpPr>
          <p:nvPr/>
        </p:nvSpPr>
        <p:spPr bwMode="auto">
          <a:xfrm>
            <a:off x="4286250" y="857250"/>
            <a:ext cx="45720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0000FF"/>
                </a:solidFill>
              </a:rPr>
              <a:t>О возникновении    пожара немедленно сообщить в пожарную часть по телефону </a:t>
            </a:r>
            <a:r>
              <a:rPr lang="ru-RU" sz="4800" b="1" dirty="0">
                <a:solidFill>
                  <a:srgbClr val="FF0000"/>
                </a:solidFill>
              </a:rPr>
              <a:t>«01»или «112»</a:t>
            </a:r>
            <a:endParaRPr lang="ru-RU" sz="4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http://artleo.com/pic/201108/1920x1200/artleo.com-49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F56B0430-120F-46D1-AF15-66366F46C799}"/>
              </a:ext>
            </a:extLst>
          </p:cNvPr>
          <p:cNvSpPr/>
          <p:nvPr/>
        </p:nvSpPr>
        <p:spPr>
          <a:xfrm>
            <a:off x="785786" y="1785926"/>
            <a:ext cx="80010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помни всегда,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не случилась с тобою беда.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Помни, жизнь всего одна,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всех она важна.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http://artleo.com/pic/201108/1920x1200/artleo.com-49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C:\Documents and Settings\Irina\Рабочий стол\дети\0_75d78_7f272ab3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285728"/>
            <a:ext cx="52578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285720" y="357166"/>
            <a:ext cx="3247200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b="1" dirty="0">
              <a:solidFill>
                <a:srgbClr val="FF0000"/>
              </a:solidFill>
              <a:latin typeface="Arial" pitchFamily="34" charset="0"/>
              <a:cs typeface="Times New Roman" pitchFamily="18" charset="0"/>
            </a:endParaRPr>
          </a:p>
          <a:p>
            <a:endParaRPr lang="ru-RU" b="1" dirty="0">
              <a:solidFill>
                <a:srgbClr val="FF0000"/>
              </a:solidFill>
              <a:latin typeface="Arial" pitchFamily="34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rgbClr val="0000FF"/>
                </a:solidFill>
                <a:latin typeface="Arial" pitchFamily="34" charset="0"/>
                <a:cs typeface="Times New Roman" pitchFamily="18" charset="0"/>
              </a:rPr>
              <a:t>Снег  летает и кружится,</a:t>
            </a:r>
          </a:p>
          <a:p>
            <a:r>
              <a:rPr lang="ru-RU" sz="2800" b="1" dirty="0">
                <a:solidFill>
                  <a:srgbClr val="0000FF"/>
                </a:solidFill>
                <a:latin typeface="Arial" pitchFamily="34" charset="0"/>
                <a:cs typeface="Times New Roman" pitchFamily="18" charset="0"/>
              </a:rPr>
              <a:t>И под ноги к нам ложится.</a:t>
            </a:r>
          </a:p>
          <a:p>
            <a:r>
              <a:rPr lang="ru-RU" sz="2800" b="1" dirty="0">
                <a:solidFill>
                  <a:srgbClr val="0000FF"/>
                </a:solidFill>
                <a:latin typeface="Arial" pitchFamily="34" charset="0"/>
                <a:cs typeface="Times New Roman" pitchFamily="18" charset="0"/>
              </a:rPr>
              <a:t>В рот его ты не бери,</a:t>
            </a:r>
          </a:p>
          <a:p>
            <a:r>
              <a:rPr lang="ru-RU" sz="2800" b="1" dirty="0">
                <a:solidFill>
                  <a:srgbClr val="0000FF"/>
                </a:solidFill>
                <a:latin typeface="Arial" pitchFamily="34" charset="0"/>
                <a:cs typeface="Times New Roman" pitchFamily="18" charset="0"/>
              </a:rPr>
              <a:t>Он весь грязный изнутри.</a:t>
            </a:r>
          </a:p>
          <a:p>
            <a:r>
              <a:rPr lang="ru-RU" sz="2800" b="1" dirty="0">
                <a:solidFill>
                  <a:srgbClr val="0000FF"/>
                </a:solidFill>
                <a:latin typeface="Arial" pitchFamily="34" charset="0"/>
                <a:cs typeface="Times New Roman" pitchFamily="18" charset="0"/>
              </a:rPr>
              <a:t>Грязь вредна, она опасна,</a:t>
            </a:r>
          </a:p>
          <a:p>
            <a:r>
              <a:rPr lang="ru-RU" sz="2800" b="1" dirty="0">
                <a:solidFill>
                  <a:srgbClr val="0000FF"/>
                </a:solidFill>
                <a:latin typeface="Arial" pitchFamily="34" charset="0"/>
                <a:cs typeface="Times New Roman" pitchFamily="18" charset="0"/>
              </a:rPr>
              <a:t>В ней микробы – это ясно.</a:t>
            </a:r>
          </a:p>
          <a:p>
            <a:endParaRPr lang="ru-RU" b="1" i="1" dirty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http://artleo.com/pic/201108/1920x1200/artleo.com-49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22B4D6EC-2080-4F24-8DEF-4F3AE25690DC}"/>
              </a:ext>
            </a:extLst>
          </p:cNvPr>
          <p:cNvSpPr txBox="1">
            <a:spLocks/>
          </p:cNvSpPr>
          <p:nvPr/>
        </p:nvSpPr>
        <p:spPr bwMode="auto">
          <a:xfrm>
            <a:off x="214282" y="5000636"/>
            <a:ext cx="864399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Н</a:t>
            </a:r>
            <a:r>
              <a:rPr kumimoji="0" lang="ru-RU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ельзя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прикладывать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язык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металлу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!!!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http://bw4u.ru/upload/iblock/2ec/2ec9f16585e19f2e844f52b3acbf0e52.jpg">
            <a:extLst>
              <a:ext uri="{FF2B5EF4-FFF2-40B4-BE49-F238E27FC236}">
                <a16:creationId xmlns="" xmlns:a16="http://schemas.microsoft.com/office/drawing/2014/main" id="{8EE9CB7A-F1CB-4CF6-9074-A84596E79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335"/>
          <a:stretch>
            <a:fillRect/>
          </a:stretch>
        </p:blipFill>
        <p:spPr bwMode="auto">
          <a:xfrm>
            <a:off x="5286380" y="214290"/>
            <a:ext cx="3424221" cy="41690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22B4D6EC-2080-4F24-8DEF-4F3AE25690DC}"/>
              </a:ext>
            </a:extLst>
          </p:cNvPr>
          <p:cNvSpPr txBox="1">
            <a:spLocks/>
          </p:cNvSpPr>
          <p:nvPr/>
        </p:nvSpPr>
        <p:spPr bwMode="auto">
          <a:xfrm>
            <a:off x="357158" y="285728"/>
            <a:ext cx="478634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Бедный</a:t>
            </a:r>
            <a:r>
              <a:rPr kumimoji="0" lang="ru-RU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бедный мальчуган!</a:t>
            </a:r>
            <a:br>
              <a:rPr kumimoji="0" lang="ru-RU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 язык ты отодрал?</a:t>
            </a:r>
            <a:br>
              <a:rPr kumimoji="0" lang="ru-RU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Если был большой мороз,</a:t>
            </a:r>
            <a:br>
              <a:rPr kumimoji="0" lang="ru-RU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Значит, боль была до слёз!</a:t>
            </a:r>
            <a:endParaRPr kumimoji="0" lang="ru-RU" sz="25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http://artleo.com/pic/201108/1920x1200/artleo.com-49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Christmas kids playing winter games cartoon new year winter holiday background vector illustration. — стоковый вектор #1741702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642918"/>
            <a:ext cx="4452526" cy="44525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1D5ADAD-DAF3-4328-94B6-E37847C22B65}"/>
              </a:ext>
            </a:extLst>
          </p:cNvPr>
          <p:cNvSpPr/>
          <p:nvPr/>
        </p:nvSpPr>
        <p:spPr>
          <a:xfrm>
            <a:off x="4929190" y="928670"/>
            <a:ext cx="3714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мороз до минус двадцать,</a:t>
            </a:r>
          </a:p>
          <a:p>
            <a:pPr algn="ctr"/>
            <a:r>
              <a:rPr lang="ru-RU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друзьями ты идёшь гулять.</a:t>
            </a:r>
          </a:p>
          <a:p>
            <a:pPr algn="ctr"/>
            <a:r>
              <a:rPr lang="ru-RU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прежде ,чем в снежки играть,</a:t>
            </a:r>
          </a:p>
          <a:p>
            <a:pPr algn="ctr"/>
            <a:r>
              <a:rPr lang="ru-RU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Запомни, лёд нельзя бросать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1D5ADAD-DAF3-4328-94B6-E37847C22B65}"/>
              </a:ext>
            </a:extLst>
          </p:cNvPr>
          <p:cNvSpPr/>
          <p:nvPr/>
        </p:nvSpPr>
        <p:spPr>
          <a:xfrm>
            <a:off x="5143504" y="3286124"/>
            <a:ext cx="37147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игры в снежки нельзя:</a:t>
            </a:r>
          </a:p>
          <a:p>
            <a:pPr algn="ctr">
              <a:buFontTx/>
              <a:buChar char="-"/>
            </a:pPr>
            <a:r>
              <a:rPr lang="ru-RU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бросаться большими глыбами снега;</a:t>
            </a:r>
          </a:p>
          <a:p>
            <a:pPr algn="ctr">
              <a:buFontTx/>
              <a:buChar char="-"/>
            </a:pPr>
            <a:r>
              <a:rPr lang="ru-RU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бросать снежки в лицо;</a:t>
            </a:r>
          </a:p>
          <a:p>
            <a:pPr algn="ctr">
              <a:buFontTx/>
              <a:buChar char="-"/>
            </a:pPr>
            <a:r>
              <a:rPr lang="ru-RU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нельзя бросать ледышки, поливать снежки водой, чтобы они превратились в лед</a:t>
            </a:r>
          </a:p>
          <a:p>
            <a:pPr algn="ctr">
              <a:buFontTx/>
              <a:buChar char="-"/>
            </a:pP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http://artleo.com/pic/201108/1920x1200/artleo.com-49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E728AACA-0F59-4E30-B1A6-DA59FF5E3BC0}"/>
              </a:ext>
            </a:extLst>
          </p:cNvPr>
          <p:cNvSpPr/>
          <p:nvPr/>
        </p:nvSpPr>
        <p:spPr>
          <a:xfrm>
            <a:off x="285720" y="285728"/>
            <a:ext cx="371477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Палки</a:t>
            </a:r>
          </a:p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лыжные 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остры,</a:t>
            </a:r>
          </a:p>
          <a:p>
            <a:pPr algn="ctr"/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Ими сильно не маши.</a:t>
            </a:r>
          </a:p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Можешь 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другу навредить,</a:t>
            </a:r>
          </a:p>
          <a:p>
            <a:pPr algn="ctr"/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Глаз ему один подбить</a:t>
            </a:r>
            <a:r>
              <a:rPr lang="ru-RU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2" descr="http://wyksa.ru/news/data/upimages/tnjgd1y2cvw.jpg">
            <a:extLst>
              <a:ext uri="{FF2B5EF4-FFF2-40B4-BE49-F238E27FC236}">
                <a16:creationId xmlns="" xmlns:a16="http://schemas.microsoft.com/office/drawing/2014/main" id="{A6468471-EEAB-4168-AB62-BABEFE3D4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4" y="928670"/>
            <a:ext cx="4795442" cy="47798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http://artleo.com/pic/201108/1920x1200/artleo.com-49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42F4A5DA-2432-4DAD-9999-49A779400F77}"/>
              </a:ext>
            </a:extLst>
          </p:cNvPr>
          <p:cNvSpPr/>
          <p:nvPr/>
        </p:nvSpPr>
        <p:spPr>
          <a:xfrm>
            <a:off x="214282" y="428604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вышел на каток,</a:t>
            </a:r>
          </a:p>
          <a:p>
            <a:pPr algn="ctr"/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Поиграть в хоккей разок. 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 осторожен, не гоняй,</a:t>
            </a:r>
          </a:p>
          <a:p>
            <a:pPr algn="ctr"/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Коньком друзей не задевай!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novosib-sport.ru/ckfinder/userfiles/images/stat/15-novosti-22-12.jpg">
            <a:extLst>
              <a:ext uri="{FF2B5EF4-FFF2-40B4-BE49-F238E27FC236}">
                <a16:creationId xmlns="" xmlns:a16="http://schemas.microsoft.com/office/drawing/2014/main" id="{00A911BD-F03E-468F-8266-68DA9512D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642918"/>
            <a:ext cx="4157724" cy="44542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http://artleo.com/pic/201108/1920x1200/artleo.com-49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282" y="0"/>
            <a:ext cx="832972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rgbClr val="FF0000"/>
                </a:solidFill>
                <a:latin typeface="Georgia" panose="02040502050405020303" pitchFamily="18" charset="0"/>
              </a:rPr>
              <a:t> </a:t>
            </a:r>
            <a:r>
              <a:rPr lang="ru-RU" b="1" u="sng" dirty="0">
                <a:solidFill>
                  <a:srgbClr val="0000FF"/>
                </a:solidFill>
                <a:latin typeface="Georgia" panose="02040502050405020303" pitchFamily="18" charset="0"/>
              </a:rPr>
              <a:t>При катании на коньках</a:t>
            </a:r>
            <a:r>
              <a:rPr lang="ru-RU" b="1" u="sng" dirty="0" smtClean="0">
                <a:solidFill>
                  <a:srgbClr val="0000FF"/>
                </a:solidFill>
                <a:latin typeface="Georgia" panose="02040502050405020303" pitchFamily="18" charset="0"/>
              </a:rPr>
              <a:t>:</a:t>
            </a:r>
          </a:p>
          <a:p>
            <a:pPr algn="ctr"/>
            <a:endParaRPr lang="ru-RU" b="1" u="sng" dirty="0">
              <a:solidFill>
                <a:srgbClr val="0000FF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1600" b="1" dirty="0">
                <a:solidFill>
                  <a:srgbClr val="0000FF"/>
                </a:solidFill>
                <a:latin typeface="Georgia" panose="02040502050405020303" pitchFamily="18" charset="0"/>
              </a:rPr>
              <a:t>1. Коньки должны удобно сидеть на ноге и нигде не должны давить. Нога в ботинке не должна быть зажата, но и не должна бултыхаться, иначе вы будете падать. Шнуровать нужно как можно крепче, чтобы вы чувствовали себя на них уверенно.</a:t>
            </a:r>
          </a:p>
          <a:p>
            <a:pPr algn="ctr"/>
            <a:r>
              <a:rPr lang="ru-RU" sz="1600" b="1" dirty="0">
                <a:solidFill>
                  <a:srgbClr val="0000FF"/>
                </a:solidFill>
                <a:latin typeface="Georgia" panose="02040502050405020303" pitchFamily="18" charset="0"/>
              </a:rPr>
              <a:t>2. Одежда должна быть тёплой, но не тяжёлой. Вы должны себя чувствовать удобно в ней. </a:t>
            </a:r>
            <a:endParaRPr lang="ru-RU" sz="1600" b="1" dirty="0" smtClean="0">
              <a:solidFill>
                <a:srgbClr val="0000FF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Georgia" panose="02040502050405020303" pitchFamily="18" charset="0"/>
              </a:rPr>
              <a:t>3. Учимся правильно падать. </a:t>
            </a:r>
          </a:p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Georgia" panose="02040502050405020303" pitchFamily="18" charset="0"/>
              </a:rPr>
              <a:t>Не желательно падать назад, так вы можете себе что-нибудь повредить или отбить. Если чувствуете, что сейчас упадёте, то постарайтесь падать на бок. </a:t>
            </a:r>
          </a:p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Georgia" panose="02040502050405020303" pitchFamily="18" charset="0"/>
              </a:rPr>
              <a:t>Если рядом с вами катаются другие люди, старайтесь падать так, чтобы лезвия ваших коньков не были направлены в их сторону. Иначе вы можете их задеть и поранить. </a:t>
            </a:r>
          </a:p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Georgia" panose="02040502050405020303" pitchFamily="18" charset="0"/>
              </a:rPr>
              <a:t>На скорости лезвия конька могут причинить очень глубокую рану за счёт своей остроты.</a:t>
            </a:r>
          </a:p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Georgia" panose="02040502050405020303" pitchFamily="18" charset="0"/>
              </a:rPr>
              <a:t>4. При выходе на лёд придерживайтесь бортика. Не спешите. Избегайте столкновения с другими катающимися. </a:t>
            </a:r>
            <a:endParaRPr lang="ru-RU" sz="1600" b="1" dirty="0">
              <a:solidFill>
                <a:srgbClr val="0000FF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6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4571" b="97429" l="429" r="99143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4524"/>
            <a:ext cx="2273476" cy="22734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Картинки по запросу дети катаются на коньках картинки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2814" b="99250" l="7125" r="94375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066" r="10225"/>
          <a:stretch/>
        </p:blipFill>
        <p:spPr bwMode="auto">
          <a:xfrm flipH="1">
            <a:off x="6858019" y="4600736"/>
            <a:ext cx="2285981" cy="2257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</TotalTime>
  <Words>1619</Words>
  <Application>Microsoft Office PowerPoint</Application>
  <PresentationFormat>Экран (4:3)</PresentationFormat>
  <Paragraphs>202</Paragraphs>
  <Slides>37</Slides>
  <Notes>32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Никогда не ходи по льду один! </vt:lpstr>
      <vt:lpstr>Слайд 13</vt:lpstr>
      <vt:lpstr>Что делать, если ты провалился под лёд?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Поведение человека</dc:title>
  <dc:creator>MICHAEL</dc:creator>
  <cp:lastModifiedBy>Пользователь</cp:lastModifiedBy>
  <cp:revision>57</cp:revision>
  <dcterms:created xsi:type="dcterms:W3CDTF">2007-12-16T16:07:34Z</dcterms:created>
  <dcterms:modified xsi:type="dcterms:W3CDTF">2021-11-24T12:18:46Z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000800d619000000000001024140</vt:lpwstr>
  </property>
</Properties>
</file>